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4"/>
  </p:sldMasterIdLst>
  <p:notesMasterIdLst>
    <p:notesMasterId r:id="rId17"/>
  </p:notesMasterIdLst>
  <p:handoutMasterIdLst>
    <p:handoutMasterId r:id="rId18"/>
  </p:handoutMasterIdLst>
  <p:sldIdLst>
    <p:sldId id="285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128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50E80E4-8B4F-4831-86C0-D765FAB72BA4}" type="datetime1">
              <a:rPr lang="ru-RU" noProof="1" smtClean="0"/>
              <a:t>11.09.2023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8FBD93F-F02D-450A-B770-AD465E68CA96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9069923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1FBE159-5500-40B1-83B7-877DB9DB19A6}" type="datetime1">
              <a:rPr lang="ru-RU" noProof="1" smtClean="0"/>
              <a:t>11.09.2023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EB040C8-62D2-4EA7-B200-D3B8C06AAFD8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83067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ru-RU" noProof="1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76988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69B908-4FA8-4A78-AB44-86D5FE08F4CD}" type="datetime1">
              <a:rPr lang="ru-RU" noProof="1" smtClean="0"/>
              <a:t>11.09.2023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FF3C83-001D-4CF5-9F32-F80581AE4F2B}" type="datetime1">
              <a:rPr lang="ru-RU" noProof="1" smtClean="0"/>
              <a:t>11.09.2023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2231136" y="937260"/>
            <a:ext cx="6198489" cy="4983480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62EFE1-5E2E-48E7-9E0A-EECE26158023}" type="datetime1">
              <a:rPr lang="ru-RU" noProof="1" smtClean="0"/>
              <a:t>11.09.2023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2F6C05-7FD3-4630-9A9D-59F743DB7A27}" type="datetime1">
              <a:rPr lang="ru-RU" noProof="1" smtClean="0"/>
              <a:t>11.09.2023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695194" y="4352465"/>
            <a:ext cx="6801612" cy="1265082"/>
          </a:xfrm>
        </p:spPr>
        <p:txBody>
          <a:bodyPr rtlCol="0"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CAA761-1B9B-4FEE-8749-810A3FCE6057}" type="datetime1">
              <a:rPr lang="ru-RU" noProof="1" smtClean="0"/>
              <a:t>11.09.2023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49E13E-95F5-4CF3-A965-1E1756C494A6}" type="datetime1">
              <a:rPr lang="ru-RU" noProof="1" smtClean="0"/>
              <a:t>11.09.2023</a:t>
            </a:fld>
            <a:endParaRPr lang="ru-RU" noProof="1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0" name="Номер слайда 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58343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633831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417DD1-A76E-4CAC-9594-C01D6B63601A}" type="datetime1">
              <a:rPr lang="ru-RU" noProof="1" smtClean="0"/>
              <a:t>11.09.2023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DF7E32-6FE7-45FE-A633-55E86874BE29}" type="datetime1">
              <a:rPr lang="ru-RU" noProof="1" smtClean="0"/>
              <a:t>11.09.2023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5A7C0D-0222-4541-81B9-5E6CF9F4C635}" type="datetime1">
              <a:rPr lang="ru-RU" noProof="1" smtClean="0"/>
              <a:t>11.09.2023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15568" y="3549918"/>
            <a:ext cx="3794760" cy="2194036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740AB6-A88C-4388-873C-1CE26E1A3FBB}" type="datetime1">
              <a:rPr lang="ru-RU" noProof="1" smtClean="0"/>
              <a:t>11.09.2023</a:t>
            </a:fld>
            <a:endParaRPr lang="ru-RU" noProof="1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15568" y="3549918"/>
            <a:ext cx="3794760" cy="2194037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192E969D-CB13-4AFF-A0C9-512F923B1610}" type="datetime1">
              <a:rPr lang="ru-RU" noProof="1" smtClean="0"/>
              <a:t>11.09.2023</a:t>
            </a:fld>
            <a:endParaRPr lang="ru-RU" noProof="1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C3E6CB57-23FF-4C29-8010-801EF7EAB050}" type="datetime1">
              <a:rPr lang="ru-RU" noProof="1" smtClean="0"/>
              <a:pPr/>
              <a:t>11.09.2023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8A7A6979-0714-4377-B894-6BE4C2D6E202}" type="slidenum">
              <a:rPr lang="ru-RU" noProof="1" smtClean="0"/>
              <a:pPr/>
              <a:t>‹#›</a:t>
            </a:fld>
            <a:endParaRPr lang="ru-RU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eb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вид Земли со спутника">
            <a:extLst>
              <a:ext uri="{FF2B5EF4-FFF2-40B4-BE49-F238E27FC236}">
                <a16:creationId xmlns:a16="http://schemas.microsoft.com/office/drawing/2014/main" id="{997CF875-7865-4B60-BE3C-F759090A4D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5" b="3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D0423-92ED-41A8-B13E-ED2A99FC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rtlCol="0" anchor="ctr">
            <a:normAutofit fontScale="90000"/>
          </a:bodyPr>
          <a:lstStyle/>
          <a:p>
            <a:r>
              <a:rPr lang="ru-RU" sz="5400" b="1" noProof="1">
                <a:solidFill>
                  <a:schemeClr val="tx1"/>
                </a:solidFill>
                <a:latin typeface="Bookman Old Style" panose="02050604050505020204" pitchFamily="18" charset="0"/>
              </a:rPr>
              <a:t>«День космонавтики»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4B4D8F8-4E82-4BDB-B682-C4008F4B2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</p:spPr>
        <p:txBody>
          <a:bodyPr rtlCol="0">
            <a:normAutofit/>
          </a:bodyPr>
          <a:lstStyle/>
          <a:p>
            <a:pPr rtl="0"/>
            <a:r>
              <a:rPr lang="ru-RU" b="1" noProof="1">
                <a:solidFill>
                  <a:srgbClr val="FFFFFF"/>
                </a:solidFill>
                <a:latin typeface="Bookman Old Style" panose="02050604050505020204" pitchFamily="18" charset="0"/>
              </a:rPr>
              <a:t>Разработала: </a:t>
            </a:r>
            <a:r>
              <a:rPr lang="ru-RU" noProof="1">
                <a:solidFill>
                  <a:srgbClr val="FFFFFF"/>
                </a:solidFill>
                <a:latin typeface="Bookman Old Style" panose="02050604050505020204" pitchFamily="18" charset="0"/>
              </a:rPr>
              <a:t>учитель МБОУ гимназии №14 им.Ю.А.Гагарина</a:t>
            </a:r>
          </a:p>
          <a:p>
            <a:pPr rtl="0"/>
            <a:r>
              <a:rPr lang="ru-RU" noProof="1">
                <a:solidFill>
                  <a:srgbClr val="FFFFFF"/>
                </a:solidFill>
                <a:latin typeface="Bookman Old Style" panose="02050604050505020204" pitchFamily="18" charset="0"/>
              </a:rPr>
              <a:t>Мякотина Наталья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240106804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8CFA5-063D-7826-2977-7D63BE220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964692"/>
            <a:ext cx="9753600" cy="1188720"/>
          </a:xfr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r>
              <a:rPr lang="ru-RU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</a:t>
            </a:r>
            <a:r>
              <a:rPr lang="ru-RU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Белки и стрелки»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A2CAC5B-86EE-78ED-A6D3-5B9B190101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601" y="2153412"/>
            <a:ext cx="6045199" cy="4704588"/>
          </a:xfrm>
          <a:solidFill>
            <a:srgbClr val="FFFF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4C06A68D-3A64-0A10-5A86-EAC560112B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46800" y="2153412"/>
            <a:ext cx="6045200" cy="4704588"/>
          </a:xfrm>
          <a:scene3d>
            <a:camera prst="orthographicFront"/>
            <a:lightRig rig="threePt" dir="t"/>
          </a:scene3d>
          <a:sp3d>
            <a:bevelT prst="relaxedInset"/>
            <a:bevelB prst="angle"/>
          </a:sp3d>
        </p:spPr>
      </p:pic>
    </p:spTree>
    <p:extLst>
      <p:ext uri="{BB962C8B-B14F-4D97-AF65-F5344CB8AC3E}">
        <p14:creationId xmlns:p14="http://schemas.microsoft.com/office/powerpoint/2010/main" val="212412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013CCE-861C-81AA-04BD-61397C0AF25E}"/>
              </a:ext>
            </a:extLst>
          </p:cNvPr>
          <p:cNvSpPr txBox="1"/>
          <p:nvPr/>
        </p:nvSpPr>
        <p:spPr>
          <a:xfrm>
            <a:off x="508000" y="889844"/>
            <a:ext cx="1027176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Bookman Old Style" panose="02050604050505020204" pitchFamily="18" charset="0"/>
              </a:rPr>
              <a:t>19 августа 1960 </a:t>
            </a:r>
            <a:r>
              <a:rPr lang="ru-RU" sz="2000" dirty="0">
                <a:latin typeface="Bookman Old Style" panose="02050604050505020204" pitchFamily="18" charset="0"/>
              </a:rPr>
              <a:t>года был осуществлен успешный запуск космического корабля «Спутник-5». На борту корабля находились собаки </a:t>
            </a:r>
            <a:r>
              <a:rPr lang="ru-RU" sz="2000" b="1" dirty="0">
                <a:latin typeface="Bookman Old Style" panose="02050604050505020204" pitchFamily="18" charset="0"/>
              </a:rPr>
              <a:t>Белка и Стрелка </a:t>
            </a:r>
            <a:r>
              <a:rPr lang="ru-RU" sz="2000" dirty="0">
                <a:latin typeface="Bookman Old Style" panose="02050604050505020204" pitchFamily="18" charset="0"/>
              </a:rPr>
              <a:t>-- советские собаки-космонавты, первые животные, которые совершили орбитальный космический полёт и вернулись на Землю невредимыми. </a:t>
            </a:r>
          </a:p>
          <a:p>
            <a:endParaRPr lang="ru-RU" sz="2000" dirty="0">
              <a:latin typeface="Bookman Old Style" panose="02050604050505020204" pitchFamily="18" charset="0"/>
            </a:endParaRPr>
          </a:p>
          <a:p>
            <a:r>
              <a:rPr lang="ru-RU" sz="2000" dirty="0">
                <a:latin typeface="Bookman Old Style" panose="02050604050505020204" pitchFamily="18" charset="0"/>
              </a:rPr>
              <a:t>Старт состоялся </a:t>
            </a:r>
            <a:r>
              <a:rPr lang="ru-RU" sz="2000" b="1" dirty="0">
                <a:latin typeface="Bookman Old Style" panose="02050604050505020204" pitchFamily="18" charset="0"/>
              </a:rPr>
              <a:t>19 августа 1960 </a:t>
            </a:r>
            <a:r>
              <a:rPr lang="ru-RU" sz="2000" dirty="0">
                <a:latin typeface="Bookman Old Style" panose="02050604050505020204" pitchFamily="18" charset="0"/>
              </a:rPr>
              <a:t>года, полёт продолжался более 25 часов, за время которого корабль совершил 17 полных витков вокруг Земли. Старт состоялся с космодрома Байконур в 15 часов 44 минуты. Цель этого эксперимента - исследование воздействия космического излучения на живые организмы, а также проверка эффективности различных систем жизнеобеспечения - питания, водоснабжения, ассенизации, регенерации отходов. Корабль оснастили медико-биологической аппаратурой, которая фиксировала изменения, происходившие в организмах собак на протяжении всего полета. Для полета собакам сшили специальные костюмы красного и зеленого цветов.</a:t>
            </a:r>
          </a:p>
        </p:txBody>
      </p:sp>
    </p:spTree>
    <p:extLst>
      <p:ext uri="{BB962C8B-B14F-4D97-AF65-F5344CB8AC3E}">
        <p14:creationId xmlns:p14="http://schemas.microsoft.com/office/powerpoint/2010/main" val="123872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A08EB9-8A3A-2C1B-832A-0CA893C91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52" y="232250"/>
            <a:ext cx="11457495" cy="6219349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effectLst>
            <a:glow rad="1016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1426331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6D5FDBF-9854-0FB3-091F-B8A65C5B6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84" y="1567032"/>
            <a:ext cx="5094104" cy="3167528"/>
          </a:xfr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>
            <a:solidFill>
              <a:schemeClr val="accent1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4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</a:t>
            </a:r>
            <a:r>
              <a:rPr lang="ru-RU" sz="40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ИСТОРИя</a:t>
            </a:r>
            <a:r>
              <a:rPr lang="ru-RU" sz="4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ЮРИЯ АЛЕКСЕЕВИЧА ГАГАРИНА»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EFA8EBD-8A16-B3DF-A136-3737006BD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C2BFB4E-9E1A-EE6C-FB7B-1B2D2DCB8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noFill/>
          <a:effectLst>
            <a:reflection stA="72000" endPos="6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EABA901-07E4-DF92-8336-0B0A5C074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46" y="241938"/>
            <a:ext cx="6536347" cy="6286776"/>
          </a:xfrm>
          <a:prstGeom prst="rect">
            <a:avLst/>
          </a:prstGeom>
          <a:ln w="3810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05308051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BF2BEA-3B17-2D7A-95D1-5ADD487F49E7}"/>
              </a:ext>
            </a:extLst>
          </p:cNvPr>
          <p:cNvSpPr txBox="1"/>
          <p:nvPr/>
        </p:nvSpPr>
        <p:spPr>
          <a:xfrm>
            <a:off x="635597" y="815788"/>
            <a:ext cx="10920805" cy="5632311"/>
          </a:xfrm>
          <a:prstGeom prst="rect">
            <a:avLst/>
          </a:prstGeom>
          <a:noFill/>
          <a:ln w="76200">
            <a:solidFill>
              <a:srgbClr val="FF99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just"/>
            <a:r>
              <a:rPr lang="ru-RU" b="1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Юрий Гагарин </a:t>
            </a:r>
            <a:r>
              <a:rPr lang="ru-RU" b="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родился 9 марта 1934 года в деревне Клушино Гжатского района Смоленской области, где и пошел в первый класс. Но Юрий не успел закончить первый класс: началась Великая Отечественная война. Деревня Клушино было оккупирована немецкой армией. Практически сразу после окончания войны семья Гагариных переехала в город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Гжатск</a:t>
            </a:r>
            <a:r>
              <a:rPr lang="ru-RU" b="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, где Юрий провел свои школьные годы и закончил шесть классов. Именно 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Гжатске</a:t>
            </a:r>
            <a:r>
              <a:rPr lang="ru-RU" b="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, можно сказать, произошло становление Гагарина как личности, а также родилось его увлечение авиацией.</a:t>
            </a:r>
          </a:p>
          <a:p>
            <a:pPr algn="just"/>
            <a:endParaRPr lang="ru-RU" b="1" i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algn="just"/>
            <a:r>
              <a:rPr lang="ru-RU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12 апреля 1961 г. </a:t>
            </a:r>
            <a:r>
              <a:rPr lang="ru-RU" b="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Гагарин находился на борту космического корабля «Восток-1», стартовавшего с космодрома Байконур. В общей сложности, время полета первого космонавта составило 108 минут, после чего он успешно приземлился неподалеку от г. Энгельса Саратовской области.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За заслуги перед Отечеством Гагарин был награжден множеством наград, включая высшую награду СССР - звезду Героя Советского Союза, а 12 апреля стало национальным праздником – Днем космонавтики.</a:t>
            </a:r>
          </a:p>
          <a:p>
            <a:pPr algn="just"/>
            <a:endParaRPr lang="ru-RU" b="1" i="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 algn="just"/>
            <a:r>
              <a:rPr lang="ru-RU" b="1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Юрий Гагарин</a:t>
            </a:r>
            <a:r>
              <a:rPr lang="ru-RU" b="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трагически погиб 27 марта 1968 г. в авиакатастрофе, находясь за штурвалом самолета во время тренировочного полета. Ему было 34 года. День смерти первого космонавта был объявлен национальным трауром – первым в истории днем памяти по человеку, не являвшимся главой государства.</a:t>
            </a:r>
          </a:p>
        </p:txBody>
      </p:sp>
    </p:spTree>
    <p:extLst>
      <p:ext uri="{BB962C8B-B14F-4D97-AF65-F5344CB8AC3E}">
        <p14:creationId xmlns:p14="http://schemas.microsoft.com/office/powerpoint/2010/main" val="30732635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C26071-E7DA-0EBD-FE09-0F3D66A5637D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ОБЬЕДИНЕННЫй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мемориальный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МУЗЕй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ИМЕНИ ГАГАРИНА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5E81DA1-7DC6-0605-467E-8CDF39FEEB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6880" y="2380931"/>
            <a:ext cx="5759291" cy="4319469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388D6405-F9FE-8AF4-3CCE-3372AB5C1B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8568" y="2380931"/>
            <a:ext cx="5273992" cy="4233229"/>
          </a:xfrm>
        </p:spPr>
      </p:pic>
    </p:spTree>
    <p:extLst>
      <p:ext uri="{BB962C8B-B14F-4D97-AF65-F5344CB8AC3E}">
        <p14:creationId xmlns:p14="http://schemas.microsoft.com/office/powerpoint/2010/main" val="1011652007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5102A-D0DB-1D65-DE49-BD24641E8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920" y="0"/>
            <a:ext cx="9611360" cy="1188720"/>
          </a:xfr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гимназия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г.ейска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ейский район имени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юрия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алексеевича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гагарина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F225281-2A70-D5B9-41C3-D9C9DA462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6848" y="1269492"/>
            <a:ext cx="8594751" cy="5294964"/>
          </a:xfr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 contourW="12700">
            <a:bevelT/>
            <a:contourClr>
              <a:schemeClr val="tx2">
                <a:lumMod val="75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2472531244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E0E9EC9-DB5C-3117-F0C8-11D93CFC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852155"/>
            <a:ext cx="4834127" cy="3075445"/>
          </a:xfr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r>
              <a:rPr lang="ru-RU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«История</a:t>
            </a:r>
            <a:br>
              <a:rPr lang="ru-RU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ВАЛЕНТИНЫ </a:t>
            </a:r>
            <a:r>
              <a:rPr lang="ru-RU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ТЕРЕШКОВОй</a:t>
            </a:r>
            <a:r>
              <a:rPr lang="ru-RU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C33A540-06AD-40BD-07CC-8EDE9CF4A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-25980"/>
            <a:ext cx="5709920" cy="6909959"/>
          </a:xfrm>
          <a:gradFill flip="none" rotWithShape="1">
            <a:gsLst>
              <a:gs pos="0">
                <a:schemeClr val="tx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chemeClr val="tx1"/>
            </a:solidFill>
          </a:ln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E7D6FD16-D190-1DE7-A0E1-67CD5C844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6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8A3478B-4E85-7614-7FE3-F2135D2B4B42}"/>
              </a:ext>
            </a:extLst>
          </p:cNvPr>
          <p:cNvSpPr txBox="1"/>
          <p:nvPr/>
        </p:nvSpPr>
        <p:spPr>
          <a:xfrm>
            <a:off x="411480" y="304800"/>
            <a:ext cx="1136904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16 июня 1963 г</a:t>
            </a:r>
            <a:r>
              <a:rPr lang="ru-RU" b="0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. на космическом корабле «Восток-6» совершила полёт первая в мире женщина-космонавт Валентина Владимировна Терешкова.</a:t>
            </a:r>
          </a:p>
          <a:p>
            <a:pPr algn="just"/>
            <a:endParaRPr lang="ru-RU" b="0" i="0" dirty="0">
              <a:solidFill>
                <a:srgbClr val="333333"/>
              </a:solidFill>
              <a:effectLst/>
              <a:latin typeface="Open Sans" panose="020F0502020204030204" pitchFamily="34" charset="0"/>
            </a:endParaRPr>
          </a:p>
          <a:p>
            <a:pPr algn="just"/>
            <a:r>
              <a:rPr lang="ru-RU" b="1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Валентина Терешкова </a:t>
            </a:r>
            <a:r>
              <a:rPr lang="ru-RU" b="0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родилась 6 марта 1937 г. в Ярославской области в семье крестьян-колхозников. С 17 лет работала ткачихой, а позже увлеклась парашютным спортом.</a:t>
            </a:r>
          </a:p>
          <a:p>
            <a:pPr algn="just"/>
            <a:endParaRPr lang="ru-RU" b="0" i="0" dirty="0">
              <a:solidFill>
                <a:srgbClr val="333333"/>
              </a:solidFill>
              <a:effectLst/>
              <a:latin typeface="Open Sans" panose="020F0502020204030204" pitchFamily="34" charset="0"/>
            </a:endParaRPr>
          </a:p>
          <a:p>
            <a:pPr algn="just"/>
            <a:r>
              <a:rPr lang="ru-RU" b="0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В конце 1961 г. было принято решение о подготовке женщин к полёту в космос. Из нескольких сотен претенденток была сформирована женская группа слушателей-космонавтов, в которую вошли Ж. Д. 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Ёркина</a:t>
            </a:r>
            <a:r>
              <a:rPr lang="ru-RU" b="0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, Т. Д. Кузнецова, В. Л. Пономарёва, И. Б. Соловьёва и В. В. Терешкова.</a:t>
            </a:r>
          </a:p>
          <a:p>
            <a:pPr algn="just"/>
            <a:endParaRPr lang="ru-RU" b="0" i="0" dirty="0">
              <a:solidFill>
                <a:srgbClr val="333333"/>
              </a:solidFill>
              <a:effectLst/>
              <a:latin typeface="Open Sans" panose="020F0502020204030204" pitchFamily="34" charset="0"/>
            </a:endParaRPr>
          </a:p>
          <a:p>
            <a:pPr algn="just"/>
            <a:r>
              <a:rPr lang="ru-RU" b="0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Основным кандидатом была назначена </a:t>
            </a:r>
            <a:r>
              <a:rPr lang="ru-RU" b="1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Валентина Терешкова.</a:t>
            </a:r>
          </a:p>
          <a:p>
            <a:pPr algn="just"/>
            <a:endParaRPr lang="ru-RU" b="0" i="0" dirty="0">
              <a:solidFill>
                <a:srgbClr val="333333"/>
              </a:solidFill>
              <a:effectLst/>
              <a:latin typeface="Open Sans" panose="020F0502020204030204" pitchFamily="34" charset="0"/>
            </a:endParaRPr>
          </a:p>
          <a:p>
            <a:pPr algn="just"/>
            <a:r>
              <a:rPr lang="ru-RU" b="0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Свой космический полёт (первый в мире полёт женщины-космонавта) </a:t>
            </a:r>
            <a:r>
              <a:rPr lang="ru-RU" b="1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Валентина Терешкова </a:t>
            </a:r>
            <a:r>
              <a:rPr lang="ru-RU" b="0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совершила 16 июня 1963 г. Одновременно на орбите находился космический корабль «Восток-5», пилотируемый космонавтом Валерием Быковским.</a:t>
            </a:r>
          </a:p>
          <a:p>
            <a:pPr algn="just"/>
            <a:endParaRPr lang="ru-RU" b="1" i="0" dirty="0">
              <a:solidFill>
                <a:srgbClr val="333333"/>
              </a:solidFill>
              <a:effectLst/>
              <a:latin typeface="Open Sans" panose="020F0502020204030204" pitchFamily="34" charset="0"/>
            </a:endParaRPr>
          </a:p>
          <a:p>
            <a:pPr algn="just"/>
            <a:r>
              <a:rPr lang="ru-RU" b="1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Терешкова </a:t>
            </a:r>
            <a:r>
              <a:rPr lang="ru-RU" b="0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провела на орбите 2 суток 22 ч. 50 мин., совершив 48 витков вокруг Земли и пролетев 1 млн. 971 тыс. км. Полёт Терешкова перенесла тяжело, однако, несмотря на физический дискомфорт, она вела бортовой журнал и делала фотографии горизонта, которые позже были использованы для обнаружения аэрозольных слоёв в атмосфере.</a:t>
            </a:r>
          </a:p>
        </p:txBody>
      </p:sp>
    </p:spTree>
    <p:extLst>
      <p:ext uri="{BB962C8B-B14F-4D97-AF65-F5344CB8AC3E}">
        <p14:creationId xmlns:p14="http://schemas.microsoft.com/office/powerpoint/2010/main" val="110640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934535-D3E9-BA14-DE2D-3A9B25B9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2243828"/>
            <a:ext cx="5821680" cy="2194036"/>
          </a:xfr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r>
              <a:rPr lang="ru-RU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«История </a:t>
            </a:r>
            <a:r>
              <a:rPr lang="ru-RU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светланы</a:t>
            </a:r>
            <a:r>
              <a:rPr lang="ru-RU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савицкой</a:t>
            </a:r>
            <a:r>
              <a:rPr lang="ru-RU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A6B3784-3F22-B5F1-C2BA-1756B34B5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0"/>
            <a:ext cx="5486400" cy="6858000"/>
          </a:xfrm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88CE3A9-4DA1-60E1-0211-1FE841B1F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41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648C32-2F8E-F28B-4FD9-C53611A52B51}"/>
              </a:ext>
            </a:extLst>
          </p:cNvPr>
          <p:cNvSpPr txBox="1"/>
          <p:nvPr/>
        </p:nvSpPr>
        <p:spPr>
          <a:xfrm>
            <a:off x="116840" y="345351"/>
            <a:ext cx="1179576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Родилась 8 августа 1948 г. в Москве. Ее отец - дважды Герой Советского Союза маршал авиации Евгений Яковлевич Савицкий (1910-1990), мать - Лидия Павловна (1924-1986).</a:t>
            </a:r>
            <a:br>
              <a:rPr lang="ru-RU" b="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</a:br>
            <a:endParaRPr lang="ru-RU" b="0" i="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В школьные годы </a:t>
            </a:r>
            <a:r>
              <a:rPr lang="ru-RU" b="1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Светлана Савицкая</a:t>
            </a:r>
            <a:r>
              <a:rPr lang="ru-RU" b="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 начала заниматься парашютным и пилотажным спортом. Свой первый самостоятельный полет на самолете она совершила в 1967 г. университета). В 1974-1976 гг. прошла спецкурс обучения по пилотированию МиГ-21 в школе летчиков-испытателей Летно-исследовательского института Министерства авиационной промышленности (МАП) СССР в подмосковном г. Жуковском (ныне ЛИИ им. М. М. Громова).</a:t>
            </a:r>
          </a:p>
          <a:p>
            <a:pPr algn="l"/>
            <a:endParaRPr lang="ru-RU" b="0" i="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Работа летчиком-инструктором, летчиком-испытателем</a:t>
            </a:r>
            <a:br>
              <a:rPr lang="ru-RU" b="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"Светлана Савицкая совершила два космических полета общей продолжительностью 19 дней 17 часов 7 минут. Стала второй женщиной-космонавтом планеты (первая - Валентина Терешкова) и первой в мире женщиной, вышедшей в открытый космос.</a:t>
            </a:r>
            <a:br>
              <a:rPr lang="ru-RU" b="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</a:br>
            <a:endParaRPr lang="ru-RU" b="0" i="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 algn="l"/>
            <a:r>
              <a:rPr lang="ru-RU" b="1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В первый полет </a:t>
            </a:r>
            <a:r>
              <a:rPr lang="ru-RU" b="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отправилась 19 августа 1982 г. в качестве космонавта-исследователя на корабле "Союз Т-7". Около восьми суток, до 27 августа, работала на орбитальной станции "Салют-7" по программе 2-й экспедиции посещения. Была членом первого в мире смешанного экипажа, в состав которого наряду с Савицкой входили летчики-космонавты СССР Леонид Попов (командир) и Александр Серебров (бортинженер).</a:t>
            </a:r>
            <a:br>
              <a:rPr lang="ru-RU" b="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</a:br>
            <a:endParaRPr lang="ru-RU" b="0" i="0" dirty="0">
              <a:solidFill>
                <a:srgbClr val="000000"/>
              </a:solidFill>
              <a:effectLst/>
              <a:latin typeface="Bookman Old Style" panose="02050604050505020204" pitchFamily="18" charset="0"/>
            </a:endParaRPr>
          </a:p>
          <a:p>
            <a:pPr algn="l"/>
            <a:r>
              <a:rPr lang="ru-RU" b="1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Во время второго полета, </a:t>
            </a:r>
            <a:r>
              <a:rPr lang="ru-RU" b="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17-29 июля 1984 г., была бортинженером корабля "Союз Т-12", членом 4-й экспедиции посещения станции "Салют-7". В состав экипажа экспедиции также входили Владимир Джанибеков (командир) и Игорь Волк (космонавт-исследователь). 25</a:t>
            </a:r>
          </a:p>
        </p:txBody>
      </p:sp>
    </p:spTree>
    <p:extLst>
      <p:ext uri="{BB962C8B-B14F-4D97-AF65-F5344CB8AC3E}">
        <p14:creationId xmlns:p14="http://schemas.microsoft.com/office/powerpoint/2010/main" val="4158716291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578_TF56596226.potx" id="{D2167EBB-772B-42BB-B91D-40A7056DDBD1}" vid="{12BCA95D-5DC3-49D9-88C8-8645D35FAFA0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A451F4C-A3A1-4FF3-AEA5-AE3EFF175B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09F5EF-575C-40E7-A9C5-EC1F2A5548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775A23-75CA-4614-9647-C9B2CE742CA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Посылка</Template>
  <TotalTime>68</TotalTime>
  <Words>856</Words>
  <Application>Microsoft Office PowerPoint</Application>
  <PresentationFormat>Широкоэкранный</PresentationFormat>
  <Paragraphs>36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Bookman Old Style</vt:lpstr>
      <vt:lpstr>Calibri</vt:lpstr>
      <vt:lpstr>Open Sans</vt:lpstr>
      <vt:lpstr>Посылка</vt:lpstr>
      <vt:lpstr>«День космонавтики»</vt:lpstr>
      <vt:lpstr>«ИСТОРИя ЮРИЯ АЛЕКСЕЕВИЧА ГАГАРИНА»</vt:lpstr>
      <vt:lpstr>Презентация PowerPoint</vt:lpstr>
      <vt:lpstr>ОБЬЕДИНЕННЫй мемориальный МУЗЕй ИМЕНИ ГАГАРИНА</vt:lpstr>
      <vt:lpstr>МБОУ гимназия г.ейска мо ейский район имени юрия алексеевича гагарина</vt:lpstr>
      <vt:lpstr>«История ВАЛЕНТИНЫ ТЕРЕШКОВОй»</vt:lpstr>
      <vt:lpstr>Презентация PowerPoint</vt:lpstr>
      <vt:lpstr>«История светланы савицкой»</vt:lpstr>
      <vt:lpstr>Презентация PowerPoint</vt:lpstr>
      <vt:lpstr>«ИСТория Белки и стрелки»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«День космонавтики»</dc:title>
  <dc:creator>User</dc:creator>
  <cp:lastModifiedBy>User</cp:lastModifiedBy>
  <cp:revision>2</cp:revision>
  <dcterms:created xsi:type="dcterms:W3CDTF">2023-09-11T19:22:52Z</dcterms:created>
  <dcterms:modified xsi:type="dcterms:W3CDTF">2023-09-11T20:31:35Z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